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859" r:id="rId3"/>
    <p:sldId id="1143" r:id="rId4"/>
    <p:sldId id="1139" r:id="rId5"/>
    <p:sldId id="1152" r:id="rId6"/>
    <p:sldId id="1153" r:id="rId7"/>
    <p:sldId id="1155" r:id="rId8"/>
    <p:sldId id="1156" r:id="rId9"/>
    <p:sldId id="1157" r:id="rId10"/>
    <p:sldId id="1160" r:id="rId11"/>
    <p:sldId id="1161" r:id="rId12"/>
    <p:sldId id="1162" r:id="rId13"/>
    <p:sldId id="1163" r:id="rId14"/>
    <p:sldId id="1164" r:id="rId15"/>
    <p:sldId id="1165" r:id="rId16"/>
    <p:sldId id="1167" r:id="rId17"/>
    <p:sldId id="1199" r:id="rId18"/>
    <p:sldId id="1200" r:id="rId19"/>
    <p:sldId id="1201" r:id="rId20"/>
    <p:sldId id="1172" r:id="rId21"/>
    <p:sldId id="1174" r:id="rId22"/>
    <p:sldId id="1177" r:id="rId23"/>
    <p:sldId id="1178" r:id="rId24"/>
    <p:sldId id="1179" r:id="rId25"/>
    <p:sldId id="1180" r:id="rId26"/>
    <p:sldId id="1202" r:id="rId27"/>
    <p:sldId id="1203" r:id="rId28"/>
    <p:sldId id="1204" r:id="rId29"/>
    <p:sldId id="1183" r:id="rId30"/>
    <p:sldId id="1205" r:id="rId31"/>
    <p:sldId id="1189" r:id="rId32"/>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showGuides="1">
      <p:cViewPr varScale="1">
        <p:scale>
          <a:sx n="111" d="100"/>
          <a:sy n="111" d="100"/>
        </p:scale>
        <p:origin x="456" y="120"/>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notesMaster" Target="notesMasters/notesMaster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jpeg"/><Relationship Id="rId1" Type="http://schemas.openxmlformats.org/officeDocument/2006/relationships/image" Target="../media/image38.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0.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1.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jpeg"/><Relationship Id="rId1" Type="http://schemas.openxmlformats.org/officeDocument/2006/relationships/image" Target="../media/image42.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3.jpeg"/><Relationship Id="rId3" Type="http://schemas.openxmlformats.org/officeDocument/2006/relationships/image" Target="../media/image39.jpeg"/><Relationship Id="rId2" Type="http://schemas.openxmlformats.org/officeDocument/2006/relationships/image" Target="../media/image35.png"/><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第七章   有机化合物</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认识有机化合物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1"/>
              <p:cNvSpPr txBox="1"/>
              <p:nvPr/>
            </p:nvSpPr>
            <p:spPr bwMode="auto">
              <a:xfrm>
                <a:off x="360854" y="1628800"/>
                <a:ext cx="11485848" cy="1890395"/>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200000"/>
                  </a:lnSpc>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式相同的物质不一定是同系物。如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是同系物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因为二者不是同一类物质。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628800"/>
                <a:ext cx="11485848" cy="1890395"/>
              </a:xfrm>
              <a:prstGeom prst="rect">
                <a:avLst/>
              </a:prstGeom>
              <a:blipFill rotWithShape="1">
                <a:blip r:embed="rId1"/>
                <a:stretch>
                  <a:fillRect l="-2" t="-1" r="1" b="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图片 5"/>
          <p:cNvPicPr/>
          <p:nvPr/>
        </p:nvPicPr>
        <p:blipFill>
          <a:blip r:embed="rId2">
            <a:clrChange>
              <a:clrFrom>
                <a:srgbClr val="FFFFFF"/>
              </a:clrFrom>
              <a:clrTo>
                <a:srgbClr val="FFFFFF">
                  <a:alpha val="0"/>
                </a:srgbClr>
              </a:clrTo>
            </a:clrChange>
          </a:blip>
          <a:stretch>
            <a:fillRect/>
          </a:stretch>
        </p:blipFill>
        <p:spPr>
          <a:xfrm>
            <a:off x="9551590" y="1721294"/>
            <a:ext cx="1847809" cy="804973"/>
          </a:xfrm>
          <a:prstGeom prst="rect">
            <a:avLst/>
          </a:prstGeom>
        </p:spPr>
      </p:pic>
      <p:pic>
        <p:nvPicPr>
          <p:cNvPr id="7" name="关键提醒.eps" descr="id:2147491500;FounderCES"/>
          <p:cNvPicPr/>
          <p:nvPr/>
        </p:nvPicPr>
        <p:blipFill>
          <a:blip r:embed="rId3"/>
          <a:stretch>
            <a:fillRect/>
          </a:stretch>
        </p:blipFill>
        <p:spPr>
          <a:xfrm>
            <a:off x="478582" y="1960176"/>
            <a:ext cx="1872208" cy="36953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同分异构现象和同分异构</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体</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d771.jpg" descr="id:2147493442;FounderCES"/>
          <p:cNvPicPr/>
          <p:nvPr/>
        </p:nvPicPr>
        <p:blipFill>
          <a:blip r:embed="rId1"/>
          <a:stretch>
            <a:fillRect/>
          </a:stretch>
        </p:blipFill>
        <p:spPr>
          <a:xfrm>
            <a:off x="2998862" y="1628800"/>
            <a:ext cx="5616624" cy="2887193"/>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8843"/>
            <a:ext cx="11485848" cy="4402365"/>
          </a:xfrm>
          <a:solidFill>
            <a:srgbClr val="E3F2E7"/>
          </a:solidFill>
        </p:spPr>
        <p:txBody>
          <a:bodyPr/>
          <a:lstStyle/>
          <a:p>
            <a:pPr algn="ct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名师点拨.eps" descr="id:2147490454;FounderCES"/>
          <p:cNvPicPr/>
          <p:nvPr/>
        </p:nvPicPr>
        <p:blipFill>
          <a:blip r:embed="rId1"/>
          <a:stretch>
            <a:fillRect/>
          </a:stretch>
        </p:blipFill>
        <p:spPr>
          <a:xfrm>
            <a:off x="499884" y="980728"/>
            <a:ext cx="1778898" cy="415027"/>
          </a:xfrm>
          <a:prstGeom prst="rect">
            <a:avLst/>
          </a:prstGeom>
        </p:spPr>
      </p:pic>
      <p:graphicFrame>
        <p:nvGraphicFramePr>
          <p:cNvPr id="6" name="表格 5"/>
          <p:cNvGraphicFramePr>
            <a:graphicFrameLocks noGrp="1"/>
          </p:cNvGraphicFramePr>
          <p:nvPr/>
        </p:nvGraphicFramePr>
        <p:xfrm>
          <a:off x="622598" y="1628800"/>
          <a:ext cx="10945216" cy="3379694"/>
        </p:xfrm>
        <a:graphic>
          <a:graphicData uri="http://schemas.openxmlformats.org/drawingml/2006/table">
            <a:tbl>
              <a:tblPr firstRow="1" firstCol="1" bandRow="1"/>
              <a:tblGrid>
                <a:gridCol w="1800200"/>
                <a:gridCol w="6912768"/>
                <a:gridCol w="2232248"/>
              </a:tblGrid>
              <a:tr h="33434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判断依据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2432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同位素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质子数相同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中子数不同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2432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同素</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异形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同一种元素组成的不同单质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06082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同系物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结构相似</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通式相同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相差一个或若干个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原子团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3649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同分</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异构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分子式相同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结构不同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有机物、无机物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1"/>
          <a:stretch>
            <a:fillRect/>
          </a:stretch>
        </p:blipFill>
        <p:spPr>
          <a:xfrm>
            <a:off x="524712" y="836712"/>
            <a:ext cx="1440160" cy="382979"/>
          </a:xfrm>
          <a:prstGeom prst="rect">
            <a:avLst/>
          </a:prstGeom>
        </p:spPr>
      </p:pic>
      <p:sp>
        <p:nvSpPr>
          <p:cNvPr id="3" name="内容占位符 2"/>
          <p:cNvSpPr>
            <a:spLocks noGrp="1"/>
          </p:cNvSpPr>
          <p:nvPr>
            <p:ph idx="1"/>
          </p:nvPr>
        </p:nvSpPr>
        <p:spPr>
          <a:xfrm>
            <a:off x="360854" y="746120"/>
            <a:ext cx="11485848" cy="2783070"/>
          </a:xfrm>
        </p:spPr>
        <p:txBody>
          <a:bodyPr/>
          <a:lstStyle/>
          <a:p>
            <a:pPr hangingPunct="0">
              <a:lnSpc>
                <a:spcPct val="135000"/>
              </a:lnSpc>
              <a:spcAft>
                <a:spcPts val="0"/>
              </a:spcAft>
            </a:pPr>
            <a:r>
              <a:rPr lang="en-US" altLang="zh-CN" sz="22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烷</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存在与用途</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）存在：甲烷是天然气、沼气、油田气和煤矿坑道气的主要成分。</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）用途：甲烷是一种高效、低耗、污染小的清洁能源，还是一种重要的化工原料。</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分子结构</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）分子结</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2" y="3645024"/>
          <a:ext cx="11161240" cy="2641410"/>
        </p:xfrm>
        <a:graphic>
          <a:graphicData uri="http://schemas.openxmlformats.org/drawingml/2006/table">
            <a:tbl>
              <a:tblPr firstRow="1" firstCol="1" bandRow="1"/>
              <a:tblGrid>
                <a:gridCol w="1067015"/>
                <a:gridCol w="1741297"/>
                <a:gridCol w="1368152"/>
                <a:gridCol w="2869260"/>
                <a:gridCol w="4115516"/>
              </a:tblGrid>
              <a:tr h="54864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分子模型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r>
              <a:tr h="0">
                <a:tc vMerge="1">
                  <a:tcPr/>
                </a:tc>
                <a:tc vMerge="1">
                  <a:tcPr/>
                </a:tc>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球棍模型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空间</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填充</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154413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4102" name="图片 35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12772" y="4869160"/>
            <a:ext cx="1296144" cy="1210872"/>
          </a:xfrm>
          <a:prstGeom prst="rect">
            <a:avLst/>
          </a:prstGeom>
          <a:noFill/>
          <a:extLst>
            <a:ext uri="{909E8E84-426E-40DD-AFC4-6F175D3DCCD1}">
              <a14:hiddenFill xmlns:a14="http://schemas.microsoft.com/office/drawing/2010/main">
                <a:solidFill>
                  <a:srgbClr val="FFFFFF"/>
                </a:solidFill>
              </a14:hiddenFill>
            </a:ext>
          </a:extLst>
        </p:spPr>
      </p:pic>
      <p:pic>
        <p:nvPicPr>
          <p:cNvPr id="4101" name="d77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9420" y="5012690"/>
            <a:ext cx="1016000" cy="1016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d77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19542" y="4906406"/>
            <a:ext cx="1008112" cy="1042874"/>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5"/>
          <a:stretch>
            <a:fillRect/>
          </a:stretch>
        </p:blipFill>
        <p:spPr>
          <a:xfrm>
            <a:off x="1774726" y="4941168"/>
            <a:ext cx="1296144" cy="118055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380577" y="1484784"/>
          <a:ext cx="11466125" cy="2948940"/>
        </p:xfrm>
        <a:graphic>
          <a:graphicData uri="http://schemas.openxmlformats.org/drawingml/2006/table">
            <a:tbl>
              <a:tblPr firstRow="1" firstCol="1" bandRow="1"/>
              <a:tblGrid>
                <a:gridCol w="3050333"/>
                <a:gridCol w="841579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分子结构示意图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结构特点及空间结构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个</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的长度和强度相同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相互之间的夹角相等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具有正四面体结构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5121" name="d774.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94606" y="2204864"/>
            <a:ext cx="2376264" cy="19472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nvGraphicFramePr>
        <p:xfrm>
          <a:off x="452583" y="1412776"/>
          <a:ext cx="11394120" cy="1097280"/>
        </p:xfrm>
        <a:graphic>
          <a:graphicData uri="http://schemas.openxmlformats.org/drawingml/2006/table">
            <a:tbl>
              <a:tblPr firstRow="1" firstCol="1" bandRow="1"/>
              <a:tblGrid>
                <a:gridCol w="2278824"/>
                <a:gridCol w="2278824"/>
                <a:gridCol w="2278824"/>
                <a:gridCol w="2278824"/>
                <a:gridCol w="2278824"/>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水溶性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比空气小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6" name="内容占位符 1"/>
              <p:cNvSpPr txBox="1"/>
              <p:nvPr/>
            </p:nvSpPr>
            <p:spPr bwMode="auto">
              <a:xfrm>
                <a:off x="360854" y="2680050"/>
                <a:ext cx="11485848" cy="3197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通常情况下，甲烷比较稳定，与高锰酸钾等强氧化剂不反应，与强酸、强碱也不反应。</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）氧化反应（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现象：甲烷在空气中完全燃烧，火焰呈淡蓝色；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2680050"/>
                <a:ext cx="11485848" cy="3197222"/>
              </a:xfrm>
              <a:prstGeom prst="rect">
                <a:avLst/>
              </a:prstGeom>
              <a:blipFill rotWithShape="1">
                <a:blip r:embed="rId1"/>
                <a:stretch>
                  <a:fillRect l="-2" t="-11" r="1" b="-46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甲烷与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的取代反应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nvGraphicFramePr>
        <p:xfrm>
          <a:off x="406574" y="2060848"/>
          <a:ext cx="11440128" cy="3497580"/>
        </p:xfrm>
        <a:graphic>
          <a:graphicData uri="http://schemas.openxmlformats.org/drawingml/2006/table">
            <a:tbl>
              <a:tblPr firstRow="1" firstCol="1" bandRow="1"/>
              <a:tblGrid>
                <a:gridCol w="880889"/>
                <a:gridCol w="1055923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78995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装置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试管内气体颜色逐渐变浅</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试管内壁有油状液体出现</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试管中有少量白雾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且试管内液面上升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有固体析出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装置</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7170" name="d77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790950" y="2204864"/>
            <a:ext cx="4773101" cy="20882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334566" y="1052736"/>
              <a:ext cx="11521280" cy="4497070"/>
            </p:xfrm>
            <a:graphic>
              <a:graphicData uri="http://schemas.openxmlformats.org/drawingml/2006/table">
                <a:tbl>
                  <a:tblPr firstRow="1" firstCol="1" bandRow="1"/>
                  <a:tblGrid>
                    <a:gridCol w="887139"/>
                    <a:gridCol w="10634141"/>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需在光照条件下才能发生化学反应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有关化学方程式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一氯代物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二氯代物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三氯代物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四氯代物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334566" y="1052736"/>
              <a:ext cx="11521280" cy="4497070"/>
            </p:xfrm>
            <a:graphic>
              <a:graphicData uri="http://schemas.openxmlformats.org/drawingml/2006/table">
                <a:tbl>
                  <a:tblPr firstRow="1" firstCol="1" bandRow="1"/>
                  <a:tblGrid>
                    <a:gridCol w="887139"/>
                    <a:gridCol w="10634141"/>
                  </a:tblGrid>
                  <a:tr h="48285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926854" y="2023232"/>
            <a:ext cx="1800200" cy="342900"/>
          </a:xfrm>
          <a:prstGeom prst="rect">
            <a:avLst/>
          </a:prstGeom>
        </p:spPr>
      </p:pic>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甲烷四种氯代产物的性质及用途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水溶性：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均难溶于水。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状态：常温下除</a:t>
            </a:r>
            <a:r>
              <a:rPr lang="en-US" altLang="zh-CN" b="1">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latin typeface="Times New Roman" panose="02020603050405020304" pitchFamily="18" charset="0"/>
                <a:ea typeface="宋体" panose="02010600030101010101" pitchFamily="2" charset="-122"/>
                <a:cs typeface="Times New Roman" panose="02020603050405020304" pitchFamily="18" charset="0"/>
              </a:rPr>
              <a:t>3</a:t>
            </a:r>
            <a:r>
              <a:rPr lang="en-US" altLang="zh-CN" b="1">
                <a:latin typeface="Times New Roman" panose="02020603050405020304" pitchFamily="18" charset="0"/>
                <a:ea typeface="宋体" panose="02010600030101010101" pitchFamily="2" charset="-122"/>
                <a:cs typeface="Times New Roman" panose="02020603050405020304" pitchFamily="18" charset="0"/>
              </a:rPr>
              <a:t>Cl</a:t>
            </a:r>
            <a:r>
              <a:rPr lang="zh-CN" altLang="zh-CN" b="1">
                <a:latin typeface="Times New Roman" panose="02020603050405020304" pitchFamily="18" charset="0"/>
                <a:ea typeface="宋体" panose="02010600030101010101" pitchFamily="2" charset="-122"/>
                <a:cs typeface="Times New Roman" panose="02020603050405020304" pitchFamily="18" charset="0"/>
              </a:rPr>
              <a:t>是气体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，其余三种均为液体。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在工业上常用作有机溶剂。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140968"/>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烃的取代反应是一种连锁反应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不会停留在某一步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因此产物一般为混合物。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0454;FounderCES"/>
          <p:cNvPicPr/>
          <p:nvPr/>
        </p:nvPicPr>
        <p:blipFill>
          <a:blip r:embed="rId2"/>
          <a:stretch>
            <a:fillRect/>
          </a:stretch>
        </p:blipFill>
        <p:spPr>
          <a:xfrm>
            <a:off x="499884" y="3222854"/>
            <a:ext cx="1778898" cy="4150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1"/>
          <a:stretch>
            <a:fillRect/>
          </a:stretch>
        </p:blipFill>
        <p:spPr>
          <a:xfrm>
            <a:off x="2913422" y="836712"/>
            <a:ext cx="6638168" cy="573653"/>
          </a:xfrm>
          <a:prstGeom prst="rect">
            <a:avLst/>
          </a:prstGeom>
        </p:spPr>
      </p:pic>
      <p:pic>
        <p:nvPicPr>
          <p:cNvPr id="5" name="要点1.eps" descr="id:2147491667;FounderCES"/>
          <p:cNvPicPr/>
          <p:nvPr/>
        </p:nvPicPr>
        <p:blipFill>
          <a:blip r:embed="rId2"/>
          <a:stretch>
            <a:fillRect/>
          </a:stretch>
        </p:blipFill>
        <p:spPr>
          <a:xfrm>
            <a:off x="504460" y="1646052"/>
            <a:ext cx="980430" cy="344346"/>
          </a:xfrm>
          <a:prstGeom prst="rect">
            <a:avLst/>
          </a:prstGeom>
        </p:spPr>
      </p:pic>
      <p:sp>
        <p:nvSpPr>
          <p:cNvPr id="3" name="内容占位符 2"/>
          <p:cNvSpPr>
            <a:spLocks noGrp="1"/>
          </p:cNvSpPr>
          <p:nvPr>
            <p:ph idx="1"/>
          </p:nvPr>
        </p:nvSpPr>
        <p:spPr>
          <a:xfrm>
            <a:off x="360854" y="1486525"/>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烷</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烃的取代反应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甲烷与氯气的取代反应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504459" y="2708920"/>
          <a:ext cx="11207371" cy="3553827"/>
        </p:xfrm>
        <a:graphic>
          <a:graphicData uri="http://schemas.openxmlformats.org/drawingml/2006/table">
            <a:tbl>
              <a:tblPr firstRow="1" firstCol="1" bandRow="1"/>
              <a:tblGrid>
                <a:gridCol w="1224136"/>
                <a:gridCol w="1270266"/>
                <a:gridCol w="8712969"/>
              </a:tblGrid>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甲烷与氯气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不能用氯水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反应条件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漫散光照射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不用太阳光直射</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以防爆炸</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生成物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甲烷与氯气反应生成四种有机物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和一种无机物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的产量最多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089" marR="808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1039227">
                <a:tc row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应特</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连</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锁反</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甲烷中的氢原子被氯原子逐步取代</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各步反应同时进行</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即第一步反应一旦开始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后续反应立即进行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089" marR="808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25138">
                <a:tc vMerge="1">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量关</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每取代</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氢原子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089" marR="808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91420;FounderCES"/>
          <p:cNvPicPr/>
          <p:nvPr/>
        </p:nvPicPr>
        <p:blipFill>
          <a:blip r:embed="rId1"/>
          <a:stretch>
            <a:fillRect/>
          </a:stretch>
        </p:blipFill>
        <p:spPr>
          <a:xfrm>
            <a:off x="3718942" y="620688"/>
            <a:ext cx="4824536" cy="544418"/>
          </a:xfrm>
          <a:prstGeom prst="rect">
            <a:avLst/>
          </a:prstGeom>
        </p:spPr>
      </p:pic>
      <p:pic>
        <p:nvPicPr>
          <p:cNvPr id="4" name="jg3.jpg" descr="id:2147493342;FounderCES"/>
          <p:cNvPicPr/>
          <p:nvPr/>
        </p:nvPicPr>
        <p:blipFill>
          <a:blip r:embed="rId2"/>
          <a:stretch>
            <a:fillRect/>
          </a:stretch>
        </p:blipFill>
        <p:spPr>
          <a:xfrm>
            <a:off x="3713668" y="1268760"/>
            <a:ext cx="4829810" cy="528510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75107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烷烃与其他卤素气体单质的反应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在光照条件下，烷烃与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等卤素单质的气体发生取代反应，生成多种卤代产物和相应的卤化氢气体。第一步反应的化学方程式为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继续发生取代反应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751074"/>
              </a:xfrm>
              <a:blipFill rotWithShape="1">
                <a:blip r:embed="rId1"/>
                <a:stretch>
                  <a:fillRect l="-2" t="-23" r="1" b="-2576"/>
                </a:stretch>
              </a:blipFill>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1"/>
          <a:stretch>
            <a:fillRect/>
          </a:stretch>
        </p:blipFill>
        <p:spPr>
          <a:xfrm>
            <a:off x="478582" y="908720"/>
            <a:ext cx="1008112" cy="325157"/>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黑龙江哈尔滨市第三中学高一期中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）如图所示，在光照条件下，将盛有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的试管倒扣于盛有饱和食盐水的水槽中进行实验（</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不考虑氯气在水中的溶解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），不可能出现的现象是（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试管中液面上升至试管顶部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试管内的黄绿色变浅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试管内壁出现油状液滴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试管内出现少量白</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雾</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ae21.jpg" descr="id:2147493539;FounderCES"/>
          <p:cNvPicPr/>
          <p:nvPr/>
        </p:nvPicPr>
        <p:blipFill>
          <a:blip r:embed="rId2"/>
          <a:stretch>
            <a:fillRect/>
          </a:stretch>
        </p:blipFill>
        <p:spPr>
          <a:xfrm>
            <a:off x="6103778" y="2204864"/>
            <a:ext cx="2997989" cy="223479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烷与氯气在光照条件下反应生成的一氯甲烷为气体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故液面不会上升至试管顶部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氯气与甲烷发生反应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氯气逐渐被消耗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生成无色物质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黄绿色变浅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反应生成的二氯甲烷、三氯甲烷、四氯化碳不溶于水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为油状液滴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遇水蒸气形成白雾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1"/>
          <a:stretch>
            <a:fillRect/>
          </a:stretch>
        </p:blipFill>
        <p:spPr>
          <a:xfrm>
            <a:off x="478581" y="928971"/>
            <a:ext cx="952351" cy="340005"/>
          </a:xfrm>
          <a:prstGeom prst="rect">
            <a:avLst/>
          </a:prstGeom>
        </p:spPr>
      </p:pic>
      <p:pic>
        <p:nvPicPr>
          <p:cNvPr id="6" name="图片 5"/>
          <p:cNvPicPr>
            <a:picLocks noChangeAspect="1"/>
          </p:cNvPicPr>
          <p:nvPr/>
        </p:nvPicPr>
        <p:blipFill>
          <a:blip r:embed="rId2"/>
          <a:stretch>
            <a:fillRect/>
          </a:stretch>
        </p:blipFill>
        <p:spPr>
          <a:xfrm>
            <a:off x="384913" y="3725788"/>
            <a:ext cx="1046020" cy="423292"/>
          </a:xfrm>
          <a:prstGeom prst="rect">
            <a:avLst/>
          </a:prstGeom>
        </p:spPr>
      </p:pic>
      <p:sp>
        <p:nvSpPr>
          <p:cNvPr id="7" name="内容占位符 1"/>
          <p:cNvSpPr txBox="1"/>
          <p:nvPr/>
        </p:nvSpPr>
        <p:spPr bwMode="auto">
          <a:xfrm>
            <a:off x="1342678" y="3563685"/>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en-US" dirty="0"/>
          </a:p>
        </p:txBody>
      </p:sp>
      <p:pic>
        <p:nvPicPr>
          <p:cNvPr id="8" name="ae21.jpg" descr="id:2147493539;FounderCES"/>
          <p:cNvPicPr/>
          <p:nvPr/>
        </p:nvPicPr>
        <p:blipFill>
          <a:blip r:embed="rId3"/>
          <a:stretch>
            <a:fillRect/>
          </a:stretch>
        </p:blipFill>
        <p:spPr>
          <a:xfrm>
            <a:off x="3934966" y="3284984"/>
            <a:ext cx="2997989" cy="223479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室温下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甲烷与氯气的混合气体在光照条件下发生取代反应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生成的产物中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一氯甲烷为不溶于水的气体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二氯甲烷、三氯甲烷、四氯化碳也不溶于水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为油状液滴。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1"/>
          <a:stretch>
            <a:fillRect/>
          </a:stretch>
        </p:blipFill>
        <p:spPr>
          <a:xfrm>
            <a:off x="555968" y="1015502"/>
            <a:ext cx="1641475" cy="35941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969984" y="3670902"/>
            <a:ext cx="3456384" cy="342900"/>
          </a:xfrm>
          <a:prstGeom prst="rect">
            <a:avLst/>
          </a:prstGeom>
        </p:spPr>
      </p:pic>
      <p:pic>
        <p:nvPicPr>
          <p:cNvPr id="3" name="要点2.EPS" descr="id:2147491311;FounderCES"/>
          <p:cNvPicPr/>
          <p:nvPr/>
        </p:nvPicPr>
        <p:blipFill>
          <a:blip r:embed="rId2"/>
          <a:stretch>
            <a:fillRect/>
          </a:stretch>
        </p:blipFill>
        <p:spPr>
          <a:xfrm>
            <a:off x="462186" y="908720"/>
            <a:ext cx="952500" cy="334010"/>
          </a:xfrm>
          <a:prstGeom prst="rect">
            <a:avLst/>
          </a:prstGeom>
        </p:spPr>
      </p:pic>
      <p:sp>
        <p:nvSpPr>
          <p:cNvPr id="5" name="内容占位符 4"/>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同</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分异构体的书写与判断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烷烃同分异构体的书写规律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）方法速记口诀：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主链由长到短，支链由整到散，位置由心到边，排列对、邻到间。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）书写原则与操作思路：选择最长的碳链为主链；找出中心对称线；碳原子必须满足连有四个键；</a:t>
            </a:r>
            <a:r>
              <a:rPr lang="zh-CN" altLang="zh-CN" b="1">
                <a:latin typeface="Times New Roman" panose="02020603050405020304" pitchFamily="18" charset="0"/>
                <a:ea typeface="宋体" panose="02010600030101010101" pitchFamily="2" charset="-122"/>
                <a:cs typeface="Times New Roman" panose="02020603050405020304" pitchFamily="18" charset="0"/>
              </a:rPr>
              <a:t>主链上的链端不能接甲基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，主链上的第二个碳原子或倒数第二个碳原子不能接乙基，否则主链会改变，从而容易出现重复结构。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）实例：书写戊烷（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）的同分异构体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先写出碳链最长的直链烷烃：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从主链上减少一个—</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作为取代基（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支链</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），在所得主链上依次移动到可能的位置，得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再从主链上减少一个碳原子作为所得主链的取代基，得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的同分异构体共有三种，依次称为正戊烷、异戊烷、新戊烷。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1414687" y="3429000"/>
            <a:ext cx="2160240" cy="815677"/>
          </a:xfrm>
          <a:prstGeom prst="rect">
            <a:avLst/>
          </a:prstGeom>
        </p:spPr>
      </p:pic>
      <p:pic>
        <p:nvPicPr>
          <p:cNvPr id="4" name="图片 3"/>
          <p:cNvPicPr/>
          <p:nvPr/>
        </p:nvPicPr>
        <p:blipFill>
          <a:blip r:embed="rId2"/>
          <a:stretch>
            <a:fillRect/>
          </a:stretch>
        </p:blipFill>
        <p:spPr>
          <a:xfrm>
            <a:off x="8255446" y="4005064"/>
            <a:ext cx="1590540" cy="108012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0123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等效氢法</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判断一卤代烃的数</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目</a:t>
            </a:r>
            <a:endParaRPr lang="en-US"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判断某烃的一卤取代物的同分异构体的数目，首先要观察烃的结构是否具有对称性。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）连在同一碳原子上的氢原子等效，如甲烷中的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个氢原子等效。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）同一个碳原子上所连接的甲基（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）上的氢原子等效。如新戊烷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，其四个甲基等效，各甲基上的氢原子完全等效，也就是说新戊烷分子中的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个氢原子是等效的。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829996" y="3356991"/>
            <a:ext cx="1656184" cy="1124699"/>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lnSpc>
                <a:spcPct val="25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）分子中处于镜面对称位置（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相当于平面镜成像时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物与像的关系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）上的氢原子是等效的。如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个氢原子是等效的。烃分子中等效氢原子有几种，则该烃的一卤代物就有几种同分异构体</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p:nvPr/>
        </p:nvPicPr>
        <p:blipFill>
          <a:blip r:embed="rId1"/>
          <a:stretch>
            <a:fillRect/>
          </a:stretch>
        </p:blipFill>
        <p:spPr>
          <a:xfrm>
            <a:off x="2350790" y="1700808"/>
            <a:ext cx="2088232" cy="116434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p:cNvPicPr>
            <a:picLocks noChangeAspect="1"/>
          </p:cNvPicPr>
          <p:nvPr/>
        </p:nvPicPr>
        <p:blipFill>
          <a:blip r:embed="rId1"/>
          <a:stretch>
            <a:fillRect/>
          </a:stretch>
        </p:blipFill>
        <p:spPr>
          <a:xfrm>
            <a:off x="387229" y="899928"/>
            <a:ext cx="1167995" cy="375767"/>
          </a:xfrm>
          <a:prstGeom prst="rect">
            <a:avLst/>
          </a:prstGeom>
        </p:spPr>
      </p:pic>
      <p:sp>
        <p:nvSpPr>
          <p:cNvPr id="9" name="内容占位符 8"/>
          <p:cNvSpPr>
            <a:spLocks noGrp="1"/>
          </p:cNvSpPr>
          <p:nvPr>
            <p:ph idx="1"/>
          </p:nvPr>
        </p:nvSpPr>
        <p:spPr>
          <a:xfrm>
            <a:off x="360854" y="746120"/>
            <a:ext cx="11485848" cy="360098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列关于同分异构体的叙述，正确的是（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新戊烷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5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丙烷中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个氢原子被溴原子取代的产物有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的二氯代物有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种结构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p:nvPr/>
        </p:nvPicPr>
        <p:blipFill>
          <a:blip r:embed="rId2"/>
          <a:stretch>
            <a:fillRect/>
          </a:stretch>
        </p:blipFill>
        <p:spPr>
          <a:xfrm>
            <a:off x="2134766" y="1340768"/>
            <a:ext cx="1728192" cy="1173598"/>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lnSpc>
                <a:spcPct val="25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戊烷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的等效氢原子有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个氢原子被取代与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个氢原子被取代的产物种类数目相等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丁烷有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种碳链结构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碳链为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的丁烷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碳链为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的丁烷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二氯代物有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的二氯代物共有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种结构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1"/>
          <a:stretch>
            <a:fillRect/>
          </a:stretch>
        </p:blipFill>
        <p:spPr>
          <a:xfrm>
            <a:off x="478582" y="1196752"/>
            <a:ext cx="952351" cy="340005"/>
          </a:xfrm>
          <a:prstGeom prst="rect">
            <a:avLst/>
          </a:prstGeom>
        </p:spPr>
      </p:pic>
      <p:pic>
        <p:nvPicPr>
          <p:cNvPr id="6" name="图片 5"/>
          <p:cNvPicPr>
            <a:picLocks noChangeAspect="1"/>
          </p:cNvPicPr>
          <p:nvPr/>
        </p:nvPicPr>
        <p:blipFill>
          <a:blip r:embed="rId2"/>
          <a:stretch>
            <a:fillRect/>
          </a:stretch>
        </p:blipFill>
        <p:spPr>
          <a:xfrm>
            <a:off x="384913" y="5031263"/>
            <a:ext cx="1046020" cy="423292"/>
          </a:xfrm>
          <a:prstGeom prst="rect">
            <a:avLst/>
          </a:prstGeom>
        </p:spPr>
      </p:pic>
      <p:sp>
        <p:nvSpPr>
          <p:cNvPr id="7" name="内容占位符 1"/>
          <p:cNvSpPr txBox="1"/>
          <p:nvPr/>
        </p:nvSpPr>
        <p:spPr bwMode="auto">
          <a:xfrm>
            <a:off x="1342678" y="4869160"/>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pic>
        <p:nvPicPr>
          <p:cNvPr id="9" name="图片 8"/>
          <p:cNvPicPr/>
          <p:nvPr/>
        </p:nvPicPr>
        <p:blipFill>
          <a:blip r:embed="rId3"/>
          <a:stretch>
            <a:fillRect/>
          </a:stretch>
        </p:blipFill>
        <p:spPr>
          <a:xfrm>
            <a:off x="3019114" y="780279"/>
            <a:ext cx="1606120" cy="1090701"/>
          </a:xfrm>
          <a:prstGeom prst="rect">
            <a:avLst/>
          </a:prstGeom>
        </p:spPr>
      </p:pic>
      <p:pic>
        <p:nvPicPr>
          <p:cNvPr id="10" name="图片 9"/>
          <p:cNvPicPr/>
          <p:nvPr/>
        </p:nvPicPr>
        <p:blipFill>
          <a:blip r:embed="rId4"/>
          <a:stretch>
            <a:fillRect/>
          </a:stretch>
        </p:blipFill>
        <p:spPr>
          <a:xfrm>
            <a:off x="6594690" y="2550798"/>
            <a:ext cx="1228708" cy="753980"/>
          </a:xfrm>
          <a:prstGeom prst="rect">
            <a:avLst/>
          </a:prstGeom>
        </p:spPr>
      </p:pic>
      <p:pic>
        <p:nvPicPr>
          <p:cNvPr id="11" name="图片 10"/>
          <p:cNvPicPr/>
          <p:nvPr/>
        </p:nvPicPr>
        <p:blipFill>
          <a:blip r:embed="rId4"/>
          <a:stretch>
            <a:fillRect/>
          </a:stretch>
        </p:blipFill>
        <p:spPr>
          <a:xfrm>
            <a:off x="6629194" y="3429000"/>
            <a:ext cx="1110260" cy="6812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1">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2"/>
          <a:stretch>
            <a:fillRect/>
          </a:stretch>
        </p:blipFill>
        <p:spPr>
          <a:xfrm>
            <a:off x="406574" y="1520590"/>
            <a:ext cx="1296144" cy="358243"/>
          </a:xfrm>
          <a:prstGeom prst="rect">
            <a:avLst/>
          </a:prstGeom>
        </p:spPr>
      </p:pic>
      <p:sp>
        <p:nvSpPr>
          <p:cNvPr id="13" name="内容占位符 1"/>
          <p:cNvSpPr txBox="1"/>
          <p:nvPr/>
        </p:nvSpPr>
        <p:spPr bwMode="auto">
          <a:xfrm>
            <a:off x="360854" y="134250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机化合物中碳原子的成键特点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y35-46a.jpg" descr="id:2147493363;FounderCES"/>
          <p:cNvPicPr/>
          <p:nvPr/>
        </p:nvPicPr>
        <p:blipFill>
          <a:blip r:embed="rId3"/>
          <a:stretch>
            <a:fillRect/>
          </a:stretch>
        </p:blipFill>
        <p:spPr>
          <a:xfrm>
            <a:off x="478582" y="2225277"/>
            <a:ext cx="6336704" cy="1814874"/>
          </a:xfrm>
          <a:prstGeom prst="rect">
            <a:avLst/>
          </a:prstGeom>
        </p:spPr>
      </p:pic>
      <p:sp>
        <p:nvSpPr>
          <p:cNvPr id="7" name="内容占位符 1"/>
          <p:cNvSpPr>
            <a:spLocks noGrp="1"/>
          </p:cNvSpPr>
          <p:nvPr>
            <p:ph idx="1"/>
          </p:nvPr>
        </p:nvSpPr>
        <p:spPr>
          <a:xfrm>
            <a:off x="360854" y="4170962"/>
            <a:ext cx="11485848" cy="1130246"/>
          </a:xfrm>
        </p:spPr>
        <p:txBody>
          <a:bodyPr/>
          <a:lstStyle/>
          <a:p>
            <a:pPr hangingPunct="0">
              <a:spcAft>
                <a:spcPts val="0"/>
              </a:spcAft>
            </a:pP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由于碳原子之间成键方式或碳骨架不同</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含有相同碳原子数的有机物分子可能具有多种结构。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箭头右.eps" descr="id:2147493370;FounderCES"/>
          <p:cNvPicPr/>
          <p:nvPr/>
        </p:nvPicPr>
        <p:blipFill>
          <a:blip r:embed="rId4"/>
          <a:stretch>
            <a:fillRect/>
          </a:stretch>
        </p:blipFill>
        <p:spPr>
          <a:xfrm>
            <a:off x="910630" y="4114470"/>
            <a:ext cx="365409" cy="288407"/>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写同分异构体的思维流</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程</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分析题目中所给有机物的结构</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分析题意中对同分异构限定的条件</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结合同分异构体的书写方法进行书写及判</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1"/>
          <a:stretch>
            <a:fillRect/>
          </a:stretch>
        </p:blipFill>
        <p:spPr>
          <a:xfrm>
            <a:off x="478582" y="852649"/>
            <a:ext cx="1993898" cy="437510"/>
          </a:xfrm>
          <a:prstGeom prst="rect">
            <a:avLst/>
          </a:prstGeom>
        </p:spPr>
      </p:pic>
      <p:sp>
        <p:nvSpPr>
          <p:cNvPr id="4" name="矩形 3"/>
          <p:cNvSpPr/>
          <p:nvPr/>
        </p:nvSpPr>
        <p:spPr bwMode="auto">
          <a:xfrm>
            <a:off x="4078982" y="1484784"/>
            <a:ext cx="4104456" cy="432048"/>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bwMode="auto">
          <a:xfrm>
            <a:off x="3790950" y="2615383"/>
            <a:ext cx="4752528" cy="43204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6" name="矩形 5"/>
          <p:cNvSpPr/>
          <p:nvPr/>
        </p:nvSpPr>
        <p:spPr bwMode="auto">
          <a:xfrm>
            <a:off x="3214886" y="3701496"/>
            <a:ext cx="5832648" cy="432048"/>
          </a:xfrm>
          <a:prstGeom prst="rect">
            <a:avLst/>
          </a:prstGeom>
          <a:noFill/>
          <a:ln w="19050" algn="ctr">
            <a:solidFill>
              <a:schemeClr val="tx1"/>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850818" y="2564904"/>
            <a:ext cx="4392488" cy="342900"/>
          </a:xfrm>
          <a:prstGeom prst="rect">
            <a:avLst/>
          </a:prstGeom>
        </p:spPr>
      </p:pic>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烷</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有机化合物中只含有碳和氢两种元素，分子中的碳原子之间都以单键结合，碳原子的剩余价键均与氢原子结合，使</a:t>
            </a:r>
            <a:r>
              <a:rPr lang="zh-CN" altLang="zh-CN" b="1">
                <a:latin typeface="Times New Roman" panose="02020603050405020304" pitchFamily="18" charset="0"/>
                <a:ea typeface="宋体" panose="02010600030101010101" pitchFamily="2" charset="-122"/>
                <a:cs typeface="Times New Roman" panose="02020603050405020304" pitchFamily="18" charset="0"/>
              </a:rPr>
              <a:t>碳原子的化合价都达到</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宋体" panose="02010600030101010101" pitchFamily="2" charset="-122"/>
                <a:cs typeface="Times New Roman" panose="02020603050405020304" pitchFamily="18" charset="0"/>
              </a:rPr>
              <a:t>饱和</a:t>
            </a:r>
            <a:r>
              <a:rPr lang="en-US" altLang="zh-CN" b="1">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，这样的一类有机化合物称为饱和烃，也称为烷烃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分子结构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771a.jpg" descr="id:2147493384;FounderCES"/>
          <p:cNvPicPr/>
          <p:nvPr/>
        </p:nvPicPr>
        <p:blipFill>
          <a:blip r:embed="rId1"/>
          <a:stretch>
            <a:fillRect/>
          </a:stretch>
        </p:blipFill>
        <p:spPr>
          <a:xfrm>
            <a:off x="2926854" y="1946448"/>
            <a:ext cx="6225380" cy="2706687"/>
          </a:xfrm>
          <a:prstGeom prst="rect">
            <a:avLst/>
          </a:prstGeom>
        </p:spPr>
      </p:pic>
      <p:sp>
        <p:nvSpPr>
          <p:cNvPr id="5" name="内容占位符 1"/>
          <p:cNvSpPr txBox="1"/>
          <p:nvPr/>
        </p:nvSpPr>
        <p:spPr bwMode="auto">
          <a:xfrm>
            <a:off x="360854" y="4797152"/>
            <a:ext cx="11485848" cy="579967"/>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烃分子中的碳链不是直线状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而是锯齿状。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1478;FounderCES"/>
          <p:cNvPicPr/>
          <p:nvPr/>
        </p:nvPicPr>
        <p:blipFill>
          <a:blip r:embed="rId2"/>
          <a:stretch>
            <a:fillRect/>
          </a:stretch>
        </p:blipFill>
        <p:spPr>
          <a:xfrm>
            <a:off x="550590" y="4959752"/>
            <a:ext cx="1800200" cy="353927"/>
          </a:xfrm>
          <a:prstGeom prst="rect">
            <a:avLst/>
          </a:prstGeom>
        </p:spPr>
      </p:pic>
      <p:sp>
        <p:nvSpPr>
          <p:cNvPr id="7" name="内容占位符 4"/>
          <p:cNvSpPr txBox="1"/>
          <p:nvPr/>
        </p:nvSpPr>
        <p:spPr bwMode="auto">
          <a:xfrm>
            <a:off x="360854" y="55172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）分子通式：烷烃的分子通式为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nvGraphicFramePr>
        <p:xfrm>
          <a:off x="465583" y="1484784"/>
          <a:ext cx="11381119" cy="2770624"/>
        </p:xfrm>
        <a:graphic>
          <a:graphicData uri="http://schemas.openxmlformats.org/drawingml/2006/table">
            <a:tbl>
              <a:tblPr firstRow="1" firstCol="1" bandRow="1"/>
              <a:tblGrid>
                <a:gridCol w="1741191"/>
                <a:gridCol w="4032448"/>
                <a:gridCol w="5607480"/>
              </a:tblGrid>
              <a:tr h="5760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物理性质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相似性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递变</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随碳原子数增加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41488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熔、沸点</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较低</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逐渐升高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比水小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逐渐增大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气态</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液态</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常温常压下碳原子数</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的烷烃为气态</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bl>
          </a:graphicData>
        </a:graphic>
      </p:graphicFrame>
      <p:sp>
        <p:nvSpPr>
          <p:cNvPr id="6" name="内容占位符 1"/>
          <p:cNvSpPr txBox="1"/>
          <p:nvPr/>
        </p:nvSpPr>
        <p:spPr bwMode="auto">
          <a:xfrm>
            <a:off x="360854" y="4532927"/>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烃碳原子数相同时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一般支链越多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熔、沸点越低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如沸点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正丁烷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异丁烷。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1478;FounderCES"/>
          <p:cNvPicPr/>
          <p:nvPr/>
        </p:nvPicPr>
        <p:blipFill>
          <a:blip r:embed="rId1"/>
          <a:stretch>
            <a:fillRect/>
          </a:stretch>
        </p:blipFill>
        <p:spPr>
          <a:xfrm>
            <a:off x="550590" y="4695527"/>
            <a:ext cx="1800200" cy="3539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5632183"/>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与甲烷类似</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）稳定性：在通常情况下，与强酸、强碱、强氧化剂等不反应。</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）可燃性：烷烃都能燃烧，</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完全燃烧的化学方程式为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mr>
                      <m:mr>
                        <m:e>
                          <m:acc>
                            <m:accPr>
                              <m:chr m:val="⃗"/>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）取代反应：有机物分子里的某些原子或原子团被其他原子或原子团所替代的反应</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烃都能与卤素单质发生取代反应。如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在光照条件下生成一氯代物的化学方程式为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m>
                      <m:mPr>
                        <m:mcs>
                          <m:mc>
                            <m:mcPr>
                              <m:count m:val="1"/>
                              <m:mcJc m:val="center"/>
                            </m:mcPr>
                          </m:mc>
                        </m:mcs>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光</m:t>
                          </m:r>
                        </m:e>
                      </m:mr>
                      <m:mr>
                        <m:e>
                          <m:acc>
                            <m:accPr>
                              <m:chr m:val="⃗"/>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）烷烃在较高温度下会发生分解。这个性质常被用于石油化工和天然气化工生产中，从烷烃中获得一系列重要的燃料和化工基础原料。</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5632183"/>
              </a:xfrm>
              <a:blipFill rotWithShape="1">
                <a:blip r:embed="rId1"/>
                <a:stretch>
                  <a:fillRect l="-2" t="-11" r="1" b="-1820"/>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习惯命名法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）碳原子数不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06574" y="2021322"/>
          <a:ext cx="11440129" cy="2194560"/>
        </p:xfrm>
        <a:graphic>
          <a:graphicData uri="http://schemas.openxmlformats.org/drawingml/2006/table">
            <a:tbl>
              <a:tblPr firstRow="1" firstCol="1" bandRow="1"/>
              <a:tblGrid>
                <a:gridCol w="1965781"/>
                <a:gridCol w="6457367"/>
                <a:gridCol w="3016981"/>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碳原子数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命名方法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用甲、乙、丙、丁、戊、己、庚、辛、壬、癸表示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丙烷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辛烷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用汉字数字表示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十八烷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
        <p:nvSpPr>
          <p:cNvPr id="5" name="内容占位符 1"/>
          <p:cNvSpPr txBox="1"/>
          <p:nvPr/>
        </p:nvSpPr>
        <p:spPr bwMode="auto">
          <a:xfrm>
            <a:off x="360854" y="44090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）碳原子数</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相同，结构不同时，用正、异、新表示。如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命名为正戊烷；</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命名为异戊烷；</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命名为新戊烷。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2160644" y="5796638"/>
            <a:ext cx="2448272" cy="342900"/>
          </a:xfrm>
          <a:prstGeom prst="rect">
            <a:avLst/>
          </a:prstGeom>
        </p:spPr>
      </p:pic>
      <p:pic>
        <p:nvPicPr>
          <p:cNvPr id="3" name="知识点3.eps" descr="id:2147491580;FounderCES"/>
          <p:cNvPicPr/>
          <p:nvPr/>
        </p:nvPicPr>
        <p:blipFill>
          <a:blip r:embed="rId2"/>
          <a:stretch>
            <a:fillRect/>
          </a:stretch>
        </p:blipFill>
        <p:spPr>
          <a:xfrm>
            <a:off x="492936" y="925602"/>
            <a:ext cx="1290416" cy="343158"/>
          </a:xfrm>
          <a:prstGeom prst="rect">
            <a:avLst/>
          </a:prstGeom>
        </p:spPr>
      </p:pic>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同</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系物和同分异构体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同系</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5" name="d771b.jpg" descr="id:2147493428;FounderCES"/>
          <p:cNvPicPr/>
          <p:nvPr/>
        </p:nvPicPr>
        <p:blipFill>
          <a:blip r:embed="rId3"/>
          <a:stretch>
            <a:fillRect/>
          </a:stretch>
        </p:blipFill>
        <p:spPr>
          <a:xfrm>
            <a:off x="3070870" y="1844824"/>
            <a:ext cx="5832648" cy="2555565"/>
          </a:xfrm>
          <a:prstGeom prst="rect">
            <a:avLst/>
          </a:prstGeom>
        </p:spPr>
      </p:pic>
      <p:sp>
        <p:nvSpPr>
          <p:cNvPr id="6" name="内容占位符 2"/>
          <p:cNvSpPr txBox="1"/>
          <p:nvPr/>
        </p:nvSpPr>
        <p:spPr bwMode="auto">
          <a:xfrm>
            <a:off x="360854" y="450912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）同系物的结构相似，主要指分子中各原子的结合方式相似。</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）同系物的组成元素必须相同。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）同系物</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必须符合同一通式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4145</Words>
  <Application>WPS 演示</Application>
  <PresentationFormat>自定义</PresentationFormat>
  <Paragraphs>335</Paragraphs>
  <Slides>30</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456</cp:revision>
  <dcterms:created xsi:type="dcterms:W3CDTF">2020-11-06T05:24:00Z</dcterms:created>
  <dcterms:modified xsi:type="dcterms:W3CDTF">2025-10-27T01:45:29Z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D47AAEF208B447ECBDC66B9C4074467A_12</vt:lpwstr>
  </property>
</Properties>
</file>